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Calibri" panose="020F0502020204030204" pitchFamily="34" charset="0"/>
      <p:regular r:id="rId8"/>
      <p:bold r:id="rId9"/>
      <p:italic r:id="rId10"/>
      <p:boldItalic r:id="rId11"/>
    </p:embeddedFont>
    <p:embeddedFont>
      <p:font typeface="Montserrat" panose="00000500000000000000" pitchFamily="2" charset="0"/>
      <p:regular r:id="rId12"/>
    </p:embeddedFont>
    <p:embeddedFont>
      <p:font typeface="Montserrat Bold" panose="020B0604020202020204" charset="0"/>
      <p:regular r:id="rId13"/>
    </p:embeddedFont>
    <p:embeddedFont>
      <p:font typeface="Montserrat Extra-Bold" panose="020B0604020202020204" charset="0"/>
      <p:regular r:id="rId14"/>
    </p:embeddedFont>
    <p:embeddedFont>
      <p:font typeface="Montserrat Extra-Bold 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3" d="100"/>
          <a:sy n="43" d="100"/>
        </p:scale>
        <p:origin x="936" y="-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jpeg>
</file>

<file path=ppt/media/image2.png>
</file>

<file path=ppt/media/image3.svg>
</file>

<file path=ppt/media/image4.png>
</file>

<file path=ppt/media/image5.sv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7268827" y="8602139"/>
            <a:ext cx="1049858" cy="262464"/>
          </a:xfrm>
          <a:prstGeom prst="rect">
            <a:avLst/>
          </a:prstGeom>
        </p:spPr>
      </p:pic>
      <p:pic>
        <p:nvPicPr>
          <p:cNvPr id="4" name="Picture 4"/>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593" y="1422397"/>
            <a:ext cx="1049858" cy="262464"/>
          </a:xfrm>
          <a:prstGeom prst="rect">
            <a:avLst/>
          </a:prstGeom>
        </p:spPr>
      </p:pic>
      <p:pic>
        <p:nvPicPr>
          <p:cNvPr id="5" name="Picture 5"/>
          <p:cNvPicPr>
            <a:picLocks noChangeAspect="1"/>
          </p:cNvPicPr>
          <p:nvPr/>
        </p:nvPicPr>
        <p:blipFill>
          <a:blip r:embed="rId5">
            <a:alphaModFix amt="61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908344" y="7196586"/>
            <a:ext cx="7586015" cy="7574362"/>
          </a:xfrm>
          <a:prstGeom prst="rect">
            <a:avLst/>
          </a:prstGeom>
        </p:spPr>
      </p:pic>
      <p:pic>
        <p:nvPicPr>
          <p:cNvPr id="6" name="Picture 6"/>
          <p:cNvPicPr>
            <a:picLocks noChangeAspect="1"/>
          </p:cNvPicPr>
          <p:nvPr/>
        </p:nvPicPr>
        <p:blipFill>
          <a:blip r:embed="rId5">
            <a:alphaModFix amt="61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610329" y="-4483948"/>
            <a:ext cx="7586015" cy="7574362"/>
          </a:xfrm>
          <a:prstGeom prst="rect">
            <a:avLst/>
          </a:prstGeom>
        </p:spPr>
      </p:pic>
      <p:sp>
        <p:nvSpPr>
          <p:cNvPr id="7" name="TextBox 7"/>
          <p:cNvSpPr txBox="1"/>
          <p:nvPr/>
        </p:nvSpPr>
        <p:spPr>
          <a:xfrm>
            <a:off x="1706465" y="1251398"/>
            <a:ext cx="14476861" cy="2251482"/>
          </a:xfrm>
          <a:prstGeom prst="rect">
            <a:avLst/>
          </a:prstGeom>
        </p:spPr>
        <p:txBody>
          <a:bodyPr lIns="0" tIns="0" rIns="0" bIns="0" rtlCol="0" anchor="t">
            <a:spAutoFit/>
          </a:bodyPr>
          <a:lstStyle/>
          <a:p>
            <a:pPr algn="ctr">
              <a:lnSpc>
                <a:spcPts val="8811"/>
              </a:lnSpc>
            </a:pPr>
            <a:r>
              <a:rPr lang="en-US" sz="7867" spc="-275" dirty="0">
                <a:solidFill>
                  <a:srgbClr val="16D4C8"/>
                </a:solidFill>
                <a:latin typeface="Montserrat Extra-Bold Bold"/>
              </a:rPr>
              <a:t>KỸ THUẬT TẤN CÔNG CSRF VÀ CÁCH PHÒNG CHỐNG</a:t>
            </a:r>
          </a:p>
        </p:txBody>
      </p:sp>
      <p:sp>
        <p:nvSpPr>
          <p:cNvPr id="8" name="TextBox 8"/>
          <p:cNvSpPr txBox="1"/>
          <p:nvPr/>
        </p:nvSpPr>
        <p:spPr>
          <a:xfrm>
            <a:off x="4677671" y="3900460"/>
            <a:ext cx="7559095" cy="717401"/>
          </a:xfrm>
          <a:prstGeom prst="rect">
            <a:avLst/>
          </a:prstGeom>
        </p:spPr>
        <p:txBody>
          <a:bodyPr lIns="0" tIns="0" rIns="0" bIns="0" rtlCol="0" anchor="t">
            <a:spAutoFit/>
          </a:bodyPr>
          <a:lstStyle/>
          <a:p>
            <a:pPr algn="ctr">
              <a:lnSpc>
                <a:spcPts val="5600"/>
              </a:lnSpc>
              <a:spcBef>
                <a:spcPct val="0"/>
              </a:spcBef>
            </a:pPr>
            <a:r>
              <a:rPr lang="en-US" sz="5000" spc="-175">
                <a:solidFill>
                  <a:srgbClr val="FFFFFF"/>
                </a:solidFill>
                <a:latin typeface="Montserrat Bold"/>
              </a:rPr>
              <a:t>Nhóm 1:</a:t>
            </a:r>
          </a:p>
        </p:txBody>
      </p:sp>
      <p:sp>
        <p:nvSpPr>
          <p:cNvPr id="9" name="TextBox 9"/>
          <p:cNvSpPr txBox="1"/>
          <p:nvPr/>
        </p:nvSpPr>
        <p:spPr>
          <a:xfrm>
            <a:off x="2465396" y="5307285"/>
            <a:ext cx="5656539" cy="717401"/>
          </a:xfrm>
          <a:prstGeom prst="rect">
            <a:avLst/>
          </a:prstGeom>
        </p:spPr>
        <p:txBody>
          <a:bodyPr lIns="0" tIns="0" rIns="0" bIns="0" rtlCol="0" anchor="t">
            <a:spAutoFit/>
          </a:bodyPr>
          <a:lstStyle/>
          <a:p>
            <a:pPr>
              <a:lnSpc>
                <a:spcPts val="5600"/>
              </a:lnSpc>
              <a:spcBef>
                <a:spcPct val="0"/>
              </a:spcBef>
            </a:pPr>
            <a:r>
              <a:rPr lang="en-US" sz="5000" spc="-175" dirty="0">
                <a:solidFill>
                  <a:srgbClr val="FFFFFF"/>
                </a:solidFill>
                <a:latin typeface="Montserrat Bold"/>
              </a:rPr>
              <a:t>Thành </a:t>
            </a:r>
            <a:r>
              <a:rPr lang="en-US" sz="5000" spc="-175" dirty="0" err="1">
                <a:solidFill>
                  <a:srgbClr val="FFFFFF"/>
                </a:solidFill>
                <a:latin typeface="Montserrat Bold"/>
              </a:rPr>
              <a:t>viên</a:t>
            </a:r>
            <a:r>
              <a:rPr lang="en-US" sz="5000" spc="-175" dirty="0">
                <a:solidFill>
                  <a:srgbClr val="FFFFFF"/>
                </a:solidFill>
                <a:latin typeface="Montserrat Bold"/>
              </a:rPr>
              <a:t> </a:t>
            </a:r>
            <a:r>
              <a:rPr lang="en-US" sz="5000" spc="-175" dirty="0" err="1">
                <a:solidFill>
                  <a:srgbClr val="FFFFFF"/>
                </a:solidFill>
                <a:latin typeface="Montserrat Bold"/>
              </a:rPr>
              <a:t>nhóm</a:t>
            </a:r>
            <a:r>
              <a:rPr lang="en-US" sz="5000" spc="-175" dirty="0">
                <a:solidFill>
                  <a:srgbClr val="FFFFFF"/>
                </a:solidFill>
                <a:latin typeface="Montserrat Bold"/>
              </a:rPr>
              <a:t>:</a:t>
            </a:r>
          </a:p>
        </p:txBody>
      </p:sp>
      <p:sp>
        <p:nvSpPr>
          <p:cNvPr id="10" name="TextBox 10"/>
          <p:cNvSpPr txBox="1"/>
          <p:nvPr/>
        </p:nvSpPr>
        <p:spPr>
          <a:xfrm>
            <a:off x="8457219" y="6258564"/>
            <a:ext cx="5656539" cy="645721"/>
          </a:xfrm>
          <a:prstGeom prst="rect">
            <a:avLst/>
          </a:prstGeom>
        </p:spPr>
        <p:txBody>
          <a:bodyPr lIns="0" tIns="0" rIns="0" bIns="0" rtlCol="0" anchor="t">
            <a:spAutoFit/>
          </a:bodyPr>
          <a:lstStyle/>
          <a:p>
            <a:pPr>
              <a:lnSpc>
                <a:spcPts val="5040"/>
              </a:lnSpc>
              <a:spcBef>
                <a:spcPct val="0"/>
              </a:spcBef>
            </a:pPr>
            <a:r>
              <a:rPr lang="en-US" sz="4500" spc="-157" dirty="0">
                <a:solidFill>
                  <a:srgbClr val="FFFFFF"/>
                </a:solidFill>
                <a:latin typeface="Montserrat Bold"/>
              </a:rPr>
              <a:t>Tô </a:t>
            </a:r>
            <a:r>
              <a:rPr lang="en-US" sz="4500" spc="-157" dirty="0" err="1">
                <a:solidFill>
                  <a:srgbClr val="FFFFFF"/>
                </a:solidFill>
                <a:latin typeface="Montserrat Bold"/>
              </a:rPr>
              <a:t>Phương</a:t>
            </a:r>
            <a:r>
              <a:rPr lang="en-US" sz="4500" spc="-157" dirty="0">
                <a:solidFill>
                  <a:srgbClr val="FFFFFF"/>
                </a:solidFill>
                <a:latin typeface="Montserrat Bold"/>
              </a:rPr>
              <a:t> Dũng</a:t>
            </a:r>
          </a:p>
        </p:txBody>
      </p:sp>
      <p:sp>
        <p:nvSpPr>
          <p:cNvPr id="11" name="TextBox 11"/>
          <p:cNvSpPr txBox="1"/>
          <p:nvPr/>
        </p:nvSpPr>
        <p:spPr>
          <a:xfrm>
            <a:off x="8457219" y="5343126"/>
            <a:ext cx="5656539" cy="645721"/>
          </a:xfrm>
          <a:prstGeom prst="rect">
            <a:avLst/>
          </a:prstGeom>
        </p:spPr>
        <p:txBody>
          <a:bodyPr lIns="0" tIns="0" rIns="0" bIns="0" rtlCol="0" anchor="t">
            <a:spAutoFit/>
          </a:bodyPr>
          <a:lstStyle/>
          <a:p>
            <a:pPr>
              <a:lnSpc>
                <a:spcPts val="5040"/>
              </a:lnSpc>
              <a:spcBef>
                <a:spcPct val="0"/>
              </a:spcBef>
            </a:pPr>
            <a:r>
              <a:rPr lang="en-US" sz="4500" spc="-157" dirty="0" err="1">
                <a:solidFill>
                  <a:srgbClr val="FFFFFF"/>
                </a:solidFill>
                <a:latin typeface="Montserrat Bold"/>
              </a:rPr>
              <a:t>Trần</a:t>
            </a:r>
            <a:r>
              <a:rPr lang="en-US" sz="4500" spc="-157" dirty="0">
                <a:solidFill>
                  <a:srgbClr val="FFFFFF"/>
                </a:solidFill>
                <a:latin typeface="Montserrat Bold"/>
              </a:rPr>
              <a:t> </a:t>
            </a:r>
            <a:r>
              <a:rPr lang="en-US" sz="4500" spc="-157" dirty="0" err="1">
                <a:solidFill>
                  <a:srgbClr val="FFFFFF"/>
                </a:solidFill>
                <a:latin typeface="Montserrat Bold"/>
              </a:rPr>
              <a:t>Thị</a:t>
            </a:r>
            <a:r>
              <a:rPr lang="en-US" sz="4500" spc="-157" dirty="0">
                <a:solidFill>
                  <a:srgbClr val="FFFFFF"/>
                </a:solidFill>
                <a:latin typeface="Montserrat Bold"/>
              </a:rPr>
              <a:t> Thu Thanh</a:t>
            </a:r>
          </a:p>
        </p:txBody>
      </p:sp>
      <p:sp>
        <p:nvSpPr>
          <p:cNvPr id="12" name="TextBox 12"/>
          <p:cNvSpPr txBox="1"/>
          <p:nvPr/>
        </p:nvSpPr>
        <p:spPr>
          <a:xfrm>
            <a:off x="8457219" y="7304335"/>
            <a:ext cx="7271500" cy="645721"/>
          </a:xfrm>
          <a:prstGeom prst="rect">
            <a:avLst/>
          </a:prstGeom>
        </p:spPr>
        <p:txBody>
          <a:bodyPr lIns="0" tIns="0" rIns="0" bIns="0" rtlCol="0" anchor="t">
            <a:spAutoFit/>
          </a:bodyPr>
          <a:lstStyle/>
          <a:p>
            <a:pPr>
              <a:lnSpc>
                <a:spcPts val="5040"/>
              </a:lnSpc>
              <a:spcBef>
                <a:spcPct val="0"/>
              </a:spcBef>
            </a:pPr>
            <a:r>
              <a:rPr lang="en-US" sz="4500" spc="-157">
                <a:solidFill>
                  <a:srgbClr val="FFFFFF"/>
                </a:solidFill>
                <a:latin typeface="Montserrat Bold"/>
              </a:rPr>
              <a:t>Nguyễn Phú Hồng Loan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7268827" y="8602139"/>
            <a:ext cx="1049858" cy="262464"/>
          </a:xfrm>
          <a:prstGeom prst="rect">
            <a:avLst/>
          </a:prstGeom>
        </p:spPr>
      </p:pic>
      <p:pic>
        <p:nvPicPr>
          <p:cNvPr id="3" name="Picture 3"/>
          <p:cNvPicPr>
            <a:picLocks noChangeAspect="1"/>
          </p:cNvPicPr>
          <p:nvPr/>
        </p:nvPicPr>
        <p:blipFill>
          <a:blip r:embed="rId4">
            <a:alphaModFix amt="16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908344" y="7196586"/>
            <a:ext cx="7586015" cy="7574362"/>
          </a:xfrm>
          <a:prstGeom prst="rect">
            <a:avLst/>
          </a:prstGeom>
        </p:spPr>
      </p:pic>
      <p:sp>
        <p:nvSpPr>
          <p:cNvPr id="4" name="AutoShape 4"/>
          <p:cNvSpPr/>
          <p:nvPr/>
        </p:nvSpPr>
        <p:spPr>
          <a:xfrm>
            <a:off x="3090709" y="-138488"/>
            <a:ext cx="3173925" cy="10563975"/>
          </a:xfrm>
          <a:prstGeom prst="rect">
            <a:avLst/>
          </a:prstGeom>
          <a:solidFill>
            <a:srgbClr val="16D4C8"/>
          </a:solidFill>
        </p:spPr>
      </p:sp>
      <p:grpSp>
        <p:nvGrpSpPr>
          <p:cNvPr id="5" name="Group 5"/>
          <p:cNvGrpSpPr/>
          <p:nvPr/>
        </p:nvGrpSpPr>
        <p:grpSpPr>
          <a:xfrm>
            <a:off x="0" y="0"/>
            <a:ext cx="7941883" cy="10425488"/>
            <a:chOff x="0" y="0"/>
            <a:chExt cx="10589177" cy="13900650"/>
          </a:xfrm>
        </p:grpSpPr>
        <p:pic>
          <p:nvPicPr>
            <p:cNvPr id="6" name="Picture 6"/>
            <p:cNvPicPr>
              <a:picLocks noChangeAspect="1"/>
            </p:cNvPicPr>
            <p:nvPr/>
          </p:nvPicPr>
          <p:blipFill>
            <a:blip r:embed="rId6"/>
            <a:srcRect l="11911" r="11911"/>
            <a:stretch>
              <a:fillRect/>
            </a:stretch>
          </p:blipFill>
          <p:spPr>
            <a:xfrm>
              <a:off x="0" y="0"/>
              <a:ext cx="10589177" cy="13900650"/>
            </a:xfrm>
            <a:prstGeom prst="rect">
              <a:avLst/>
            </a:prstGeom>
          </p:spPr>
        </p:pic>
      </p:grpSp>
      <p:pic>
        <p:nvPicPr>
          <p:cNvPr id="7" name="Picture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593" y="1422397"/>
            <a:ext cx="1049858" cy="262464"/>
          </a:xfrm>
          <a:prstGeom prst="rect">
            <a:avLst/>
          </a:prstGeom>
        </p:spPr>
      </p:pic>
      <p:pic>
        <p:nvPicPr>
          <p:cNvPr id="8" name="Picture 8"/>
          <p:cNvPicPr>
            <a:picLocks noChangeAspect="1"/>
          </p:cNvPicPr>
          <p:nvPr/>
        </p:nvPicPr>
        <p:blipFill>
          <a:blip r:embed="rId4">
            <a:alphaModFix amt="16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610329" y="-4483948"/>
            <a:ext cx="7586015" cy="7574362"/>
          </a:xfrm>
          <a:prstGeom prst="rect">
            <a:avLst/>
          </a:prstGeom>
        </p:spPr>
      </p:pic>
      <p:sp>
        <p:nvSpPr>
          <p:cNvPr id="9" name="TextBox 9"/>
          <p:cNvSpPr txBox="1"/>
          <p:nvPr/>
        </p:nvSpPr>
        <p:spPr>
          <a:xfrm>
            <a:off x="8216631" y="3673041"/>
            <a:ext cx="10071369" cy="3509166"/>
          </a:xfrm>
          <a:prstGeom prst="rect">
            <a:avLst/>
          </a:prstGeom>
        </p:spPr>
        <p:txBody>
          <a:bodyPr lIns="0" tIns="0" rIns="0" bIns="0" rtlCol="0" anchor="t">
            <a:spAutoFit/>
          </a:bodyPr>
          <a:lstStyle/>
          <a:p>
            <a:pPr marL="667613" lvl="1" indent="-333806" algn="just">
              <a:lnSpc>
                <a:spcPts val="5596"/>
              </a:lnSpc>
              <a:buFont typeface="Arial"/>
              <a:buChar char="•"/>
            </a:pPr>
            <a:r>
              <a:rPr lang="en-US" sz="3092" dirty="0" err="1">
                <a:solidFill>
                  <a:srgbClr val="FFFFFF"/>
                </a:solidFill>
                <a:latin typeface="Montserrat"/>
              </a:rPr>
              <a:t>Giới</a:t>
            </a:r>
            <a:r>
              <a:rPr lang="en-US" sz="3092" dirty="0">
                <a:solidFill>
                  <a:srgbClr val="FFFFFF"/>
                </a:solidFill>
                <a:latin typeface="Montserrat"/>
              </a:rPr>
              <a:t> </a:t>
            </a:r>
            <a:r>
              <a:rPr lang="en-US" sz="3092" dirty="0" err="1">
                <a:solidFill>
                  <a:srgbClr val="FFFFFF"/>
                </a:solidFill>
                <a:latin typeface="Montserrat"/>
              </a:rPr>
              <a:t>thiệu</a:t>
            </a:r>
            <a:r>
              <a:rPr lang="en-US" sz="3092" dirty="0">
                <a:solidFill>
                  <a:srgbClr val="FFFFFF"/>
                </a:solidFill>
                <a:latin typeface="Montserrat"/>
              </a:rPr>
              <a:t> </a:t>
            </a:r>
            <a:r>
              <a:rPr lang="en-US" sz="3092" dirty="0" err="1">
                <a:solidFill>
                  <a:srgbClr val="FFFFFF"/>
                </a:solidFill>
                <a:latin typeface="Montserrat"/>
              </a:rPr>
              <a:t>về</a:t>
            </a:r>
            <a:r>
              <a:rPr lang="en-US" sz="3092" dirty="0">
                <a:solidFill>
                  <a:srgbClr val="FFFFFF"/>
                </a:solidFill>
                <a:latin typeface="Montserrat"/>
              </a:rPr>
              <a:t> CSRF</a:t>
            </a:r>
          </a:p>
          <a:p>
            <a:pPr marL="667613" lvl="1" indent="-333806" algn="just">
              <a:lnSpc>
                <a:spcPts val="5596"/>
              </a:lnSpc>
              <a:buFont typeface="Arial"/>
              <a:buChar char="•"/>
            </a:pPr>
            <a:endParaRPr lang="en-US" sz="3092" dirty="0">
              <a:solidFill>
                <a:srgbClr val="FFFFFF"/>
              </a:solidFill>
              <a:latin typeface="Montserrat"/>
            </a:endParaRPr>
          </a:p>
          <a:p>
            <a:pPr marL="667613" lvl="1" indent="-333806" algn="just">
              <a:lnSpc>
                <a:spcPts val="5596"/>
              </a:lnSpc>
              <a:buFont typeface="Arial"/>
              <a:buChar char="•"/>
            </a:pPr>
            <a:r>
              <a:rPr lang="en-US" sz="3092" dirty="0" err="1">
                <a:solidFill>
                  <a:srgbClr val="FFFFFF"/>
                </a:solidFill>
                <a:latin typeface="Montserrat"/>
              </a:rPr>
              <a:t>Các</a:t>
            </a:r>
            <a:r>
              <a:rPr lang="en-US" sz="3092" dirty="0">
                <a:solidFill>
                  <a:srgbClr val="FFFFFF"/>
                </a:solidFill>
                <a:latin typeface="Montserrat"/>
              </a:rPr>
              <a:t> </a:t>
            </a:r>
            <a:r>
              <a:rPr lang="en-US" sz="3092" dirty="0" err="1">
                <a:solidFill>
                  <a:srgbClr val="FFFFFF"/>
                </a:solidFill>
                <a:latin typeface="Montserrat"/>
              </a:rPr>
              <a:t>kỹ</a:t>
            </a:r>
            <a:r>
              <a:rPr lang="en-US" sz="3092" dirty="0">
                <a:solidFill>
                  <a:srgbClr val="FFFFFF"/>
                </a:solidFill>
                <a:latin typeface="Montserrat"/>
              </a:rPr>
              <a:t> </a:t>
            </a:r>
            <a:r>
              <a:rPr lang="en-US" sz="3092" dirty="0" err="1">
                <a:solidFill>
                  <a:srgbClr val="FFFFFF"/>
                </a:solidFill>
                <a:latin typeface="Montserrat"/>
              </a:rPr>
              <a:t>thuật</a:t>
            </a:r>
            <a:r>
              <a:rPr lang="en-US" sz="3092" dirty="0">
                <a:solidFill>
                  <a:srgbClr val="FFFFFF"/>
                </a:solidFill>
                <a:latin typeface="Montserrat"/>
              </a:rPr>
              <a:t> </a:t>
            </a:r>
            <a:r>
              <a:rPr lang="en-US" sz="3092" dirty="0" err="1">
                <a:solidFill>
                  <a:srgbClr val="FFFFFF"/>
                </a:solidFill>
                <a:latin typeface="Montserrat"/>
              </a:rPr>
              <a:t>tấn</a:t>
            </a:r>
            <a:r>
              <a:rPr lang="en-US" sz="3092" dirty="0">
                <a:solidFill>
                  <a:srgbClr val="FFFFFF"/>
                </a:solidFill>
                <a:latin typeface="Montserrat"/>
              </a:rPr>
              <a:t> </a:t>
            </a:r>
            <a:r>
              <a:rPr lang="en-US" sz="3092" dirty="0" err="1">
                <a:solidFill>
                  <a:srgbClr val="FFFFFF"/>
                </a:solidFill>
                <a:latin typeface="Montserrat"/>
              </a:rPr>
              <a:t>công</a:t>
            </a:r>
            <a:endParaRPr lang="en-US" sz="3092" dirty="0">
              <a:solidFill>
                <a:srgbClr val="FFFFFF"/>
              </a:solidFill>
              <a:latin typeface="Montserrat"/>
            </a:endParaRPr>
          </a:p>
          <a:p>
            <a:pPr marL="667613" lvl="1" indent="-333806" algn="just">
              <a:lnSpc>
                <a:spcPts val="5596"/>
              </a:lnSpc>
              <a:buFont typeface="Arial"/>
              <a:buChar char="•"/>
            </a:pPr>
            <a:r>
              <a:rPr lang="en-US" sz="3092" dirty="0" err="1">
                <a:solidFill>
                  <a:srgbClr val="FFFFFF"/>
                </a:solidFill>
                <a:latin typeface="Montserrat"/>
              </a:rPr>
              <a:t>Cách</a:t>
            </a:r>
            <a:r>
              <a:rPr lang="en-US" sz="3092" dirty="0">
                <a:solidFill>
                  <a:srgbClr val="FFFFFF"/>
                </a:solidFill>
                <a:latin typeface="Montserrat"/>
              </a:rPr>
              <a:t> </a:t>
            </a:r>
            <a:r>
              <a:rPr lang="en-US" sz="3092" dirty="0" err="1">
                <a:solidFill>
                  <a:srgbClr val="FFFFFF"/>
                </a:solidFill>
                <a:latin typeface="Montserrat"/>
              </a:rPr>
              <a:t>phòng</a:t>
            </a:r>
            <a:r>
              <a:rPr lang="en-US" sz="3092" dirty="0">
                <a:solidFill>
                  <a:srgbClr val="FFFFFF"/>
                </a:solidFill>
                <a:latin typeface="Montserrat"/>
              </a:rPr>
              <a:t> </a:t>
            </a:r>
            <a:r>
              <a:rPr lang="en-US" sz="3092" dirty="0" err="1">
                <a:solidFill>
                  <a:srgbClr val="FFFFFF"/>
                </a:solidFill>
                <a:latin typeface="Montserrat"/>
              </a:rPr>
              <a:t>chống</a:t>
            </a:r>
            <a:r>
              <a:rPr lang="en-US" sz="3092" dirty="0">
                <a:solidFill>
                  <a:srgbClr val="FFFFFF"/>
                </a:solidFill>
                <a:latin typeface="Montserrat"/>
              </a:rPr>
              <a:t> </a:t>
            </a:r>
            <a:r>
              <a:rPr lang="en-US" sz="3092" dirty="0" err="1">
                <a:solidFill>
                  <a:srgbClr val="FFFFFF"/>
                </a:solidFill>
                <a:latin typeface="Montserrat"/>
              </a:rPr>
              <a:t>tấn</a:t>
            </a:r>
            <a:r>
              <a:rPr lang="en-US" sz="3092" dirty="0">
                <a:solidFill>
                  <a:srgbClr val="FFFFFF"/>
                </a:solidFill>
                <a:latin typeface="Montserrat"/>
              </a:rPr>
              <a:t> </a:t>
            </a:r>
            <a:r>
              <a:rPr lang="en-US" sz="3092" dirty="0" err="1">
                <a:solidFill>
                  <a:srgbClr val="FFFFFF"/>
                </a:solidFill>
                <a:latin typeface="Montserrat"/>
              </a:rPr>
              <a:t>công</a:t>
            </a:r>
            <a:endParaRPr lang="en-US" sz="3092" dirty="0">
              <a:solidFill>
                <a:srgbClr val="FFFFFF"/>
              </a:solidFill>
              <a:latin typeface="Montserrat"/>
            </a:endParaRPr>
          </a:p>
          <a:p>
            <a:pPr marL="667613" lvl="1" indent="-333806" algn="just">
              <a:lnSpc>
                <a:spcPts val="5596"/>
              </a:lnSpc>
              <a:buFont typeface="Arial"/>
              <a:buChar char="•"/>
            </a:pPr>
            <a:r>
              <a:rPr lang="en-US" sz="3092" dirty="0">
                <a:solidFill>
                  <a:srgbClr val="FFFFFF"/>
                </a:solidFill>
                <a:latin typeface="Montserrat"/>
              </a:rPr>
              <a:t>Demo </a:t>
            </a:r>
            <a:r>
              <a:rPr lang="en-US" sz="3092" dirty="0" err="1">
                <a:solidFill>
                  <a:srgbClr val="FFFFFF"/>
                </a:solidFill>
                <a:latin typeface="Montserrat"/>
              </a:rPr>
              <a:t>kỹ</a:t>
            </a:r>
            <a:r>
              <a:rPr lang="en-US" sz="3092" dirty="0">
                <a:solidFill>
                  <a:srgbClr val="FFFFFF"/>
                </a:solidFill>
                <a:latin typeface="Montserrat"/>
              </a:rPr>
              <a:t> </a:t>
            </a:r>
            <a:r>
              <a:rPr lang="en-US" sz="3092" dirty="0" err="1">
                <a:solidFill>
                  <a:srgbClr val="FFFFFF"/>
                </a:solidFill>
                <a:latin typeface="Montserrat"/>
              </a:rPr>
              <a:t>thuật</a:t>
            </a:r>
            <a:r>
              <a:rPr lang="en-US" sz="3092" dirty="0">
                <a:solidFill>
                  <a:srgbClr val="FFFFFF"/>
                </a:solidFill>
                <a:latin typeface="Montserrat"/>
              </a:rPr>
              <a:t> </a:t>
            </a:r>
            <a:r>
              <a:rPr lang="en-US" sz="3092" dirty="0" err="1">
                <a:solidFill>
                  <a:srgbClr val="FFFFFF"/>
                </a:solidFill>
                <a:latin typeface="Montserrat"/>
              </a:rPr>
              <a:t>tấn</a:t>
            </a:r>
            <a:r>
              <a:rPr lang="en-US" sz="3092" dirty="0">
                <a:solidFill>
                  <a:srgbClr val="FFFFFF"/>
                </a:solidFill>
                <a:latin typeface="Montserrat"/>
              </a:rPr>
              <a:t> </a:t>
            </a:r>
            <a:r>
              <a:rPr lang="en-US" sz="3092" dirty="0" err="1">
                <a:solidFill>
                  <a:srgbClr val="FFFFFF"/>
                </a:solidFill>
                <a:latin typeface="Montserrat"/>
              </a:rPr>
              <a:t>công</a:t>
            </a:r>
            <a:r>
              <a:rPr lang="en-US" sz="3092" dirty="0">
                <a:solidFill>
                  <a:srgbClr val="FFFFFF"/>
                </a:solidFill>
                <a:latin typeface="Montserrat"/>
              </a:rPr>
              <a:t> </a:t>
            </a:r>
            <a:r>
              <a:rPr lang="en-US" sz="3092" dirty="0" err="1">
                <a:solidFill>
                  <a:srgbClr val="FFFFFF"/>
                </a:solidFill>
                <a:latin typeface="Montserrat"/>
              </a:rPr>
              <a:t>và</a:t>
            </a:r>
            <a:r>
              <a:rPr lang="en-US" sz="3092" dirty="0">
                <a:solidFill>
                  <a:srgbClr val="FFFFFF"/>
                </a:solidFill>
                <a:latin typeface="Montserrat"/>
              </a:rPr>
              <a:t> </a:t>
            </a:r>
            <a:r>
              <a:rPr lang="en-US" sz="3092" dirty="0" err="1">
                <a:solidFill>
                  <a:srgbClr val="FFFFFF"/>
                </a:solidFill>
                <a:latin typeface="Montserrat"/>
              </a:rPr>
              <a:t>cách</a:t>
            </a:r>
            <a:r>
              <a:rPr lang="en-US" sz="3092" dirty="0">
                <a:solidFill>
                  <a:srgbClr val="FFFFFF"/>
                </a:solidFill>
                <a:latin typeface="Montserrat"/>
              </a:rPr>
              <a:t> </a:t>
            </a:r>
            <a:r>
              <a:rPr lang="en-US" sz="3092" dirty="0" err="1">
                <a:solidFill>
                  <a:srgbClr val="FFFFFF"/>
                </a:solidFill>
                <a:latin typeface="Montserrat"/>
              </a:rPr>
              <a:t>phòng</a:t>
            </a:r>
            <a:r>
              <a:rPr lang="en-US" sz="3092" dirty="0">
                <a:solidFill>
                  <a:srgbClr val="FFFFFF"/>
                </a:solidFill>
                <a:latin typeface="Montserrat"/>
              </a:rPr>
              <a:t> </a:t>
            </a:r>
            <a:r>
              <a:rPr lang="en-US" sz="3092" dirty="0" err="1">
                <a:solidFill>
                  <a:srgbClr val="FFFFFF"/>
                </a:solidFill>
                <a:latin typeface="Montserrat"/>
              </a:rPr>
              <a:t>chống</a:t>
            </a:r>
            <a:endParaRPr lang="en-US" sz="3092" dirty="0">
              <a:solidFill>
                <a:srgbClr val="FFFFFF"/>
              </a:solidFill>
              <a:latin typeface="Montserrat"/>
            </a:endParaRPr>
          </a:p>
        </p:txBody>
      </p:sp>
      <p:sp>
        <p:nvSpPr>
          <p:cNvPr id="10" name="TextBox 10"/>
          <p:cNvSpPr txBox="1"/>
          <p:nvPr/>
        </p:nvSpPr>
        <p:spPr>
          <a:xfrm>
            <a:off x="8389472" y="1408378"/>
            <a:ext cx="8030248" cy="993746"/>
          </a:xfrm>
          <a:prstGeom prst="rect">
            <a:avLst/>
          </a:prstGeom>
        </p:spPr>
        <p:txBody>
          <a:bodyPr lIns="0" tIns="0" rIns="0" bIns="0" rtlCol="0" anchor="t">
            <a:spAutoFit/>
          </a:bodyPr>
          <a:lstStyle/>
          <a:p>
            <a:pPr>
              <a:lnSpc>
                <a:spcPts val="7705"/>
              </a:lnSpc>
              <a:spcBef>
                <a:spcPct val="0"/>
              </a:spcBef>
            </a:pPr>
            <a:r>
              <a:rPr lang="en-US" sz="6879" spc="-240">
                <a:solidFill>
                  <a:srgbClr val="16D4C8"/>
                </a:solidFill>
                <a:latin typeface="Montserrat Extra-Bold"/>
              </a:rPr>
              <a:t>NỘI DUNG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7268827" y="8602139"/>
            <a:ext cx="1049858" cy="262464"/>
          </a:xfrm>
          <a:prstGeom prst="rect">
            <a:avLst/>
          </a:prstGeom>
        </p:spPr>
      </p:pic>
      <p:pic>
        <p:nvPicPr>
          <p:cNvPr id="3" name="Picture 3"/>
          <p:cNvPicPr>
            <a:picLocks noChangeAspect="1"/>
          </p:cNvPicPr>
          <p:nvPr/>
        </p:nvPicPr>
        <p:blipFill>
          <a:blip r:embed="rId4">
            <a:alphaModFix amt="16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908344" y="7196586"/>
            <a:ext cx="7586015" cy="7574362"/>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593" y="1422397"/>
            <a:ext cx="1049858" cy="262464"/>
          </a:xfrm>
          <a:prstGeom prst="rect">
            <a:avLst/>
          </a:prstGeom>
        </p:spPr>
      </p:pic>
      <p:pic>
        <p:nvPicPr>
          <p:cNvPr id="5" name="Picture 5"/>
          <p:cNvPicPr>
            <a:picLocks noChangeAspect="1"/>
          </p:cNvPicPr>
          <p:nvPr/>
        </p:nvPicPr>
        <p:blipFill>
          <a:blip r:embed="rId4">
            <a:alphaModFix amt="16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610329" y="-4483948"/>
            <a:ext cx="7586015" cy="7574362"/>
          </a:xfrm>
          <a:prstGeom prst="rect">
            <a:avLst/>
          </a:prstGeom>
        </p:spPr>
      </p:pic>
      <p:sp>
        <p:nvSpPr>
          <p:cNvPr id="6" name="TextBox 6"/>
          <p:cNvSpPr txBox="1"/>
          <p:nvPr/>
        </p:nvSpPr>
        <p:spPr>
          <a:xfrm>
            <a:off x="1269641" y="2373490"/>
            <a:ext cx="15748718" cy="7151510"/>
          </a:xfrm>
          <a:prstGeom prst="rect">
            <a:avLst/>
          </a:prstGeom>
        </p:spPr>
        <p:txBody>
          <a:bodyPr lIns="0" tIns="0" rIns="0" bIns="0" rtlCol="0" anchor="t">
            <a:spAutoFit/>
          </a:bodyPr>
          <a:lstStyle/>
          <a:p>
            <a:pPr algn="just">
              <a:lnSpc>
                <a:spcPts val="7137"/>
              </a:lnSpc>
            </a:pPr>
            <a:r>
              <a:rPr lang="vi-VN" sz="3200" dirty="0">
                <a:solidFill>
                  <a:srgbClr val="FFFFFF"/>
                </a:solidFill>
                <a:latin typeface="Montserrat"/>
              </a:rPr>
              <a:t>CSRF (Cross-Site Request Forgery) là kỹ thuật tấn công mà kẻ tấn công tạo ra các yêu cầu giả mạo từ phía người dùng đến một trang web nào đó, thông qua việc lợi dụng quyền truy cập của người dùng vào trang web đó. Khi người dùng chưa đăng xuất hoặc còn giữ phiên làm việc, kẻ tấn công có thể sử dụng phiên làm việc này để thực hiện các hành động độc hại.</a:t>
            </a:r>
            <a:endParaRPr lang="en-US" sz="3200" dirty="0">
              <a:solidFill>
                <a:srgbClr val="FFFFFF"/>
              </a:solidFill>
              <a:latin typeface="Montserrat"/>
            </a:endParaRPr>
          </a:p>
          <a:p>
            <a:pPr algn="just">
              <a:lnSpc>
                <a:spcPts val="7137"/>
              </a:lnSpc>
            </a:pPr>
            <a:r>
              <a:rPr lang="en-US" sz="3200" dirty="0" err="1">
                <a:solidFill>
                  <a:srgbClr val="FFFFFF"/>
                </a:solidFill>
                <a:latin typeface="Montserrat"/>
              </a:rPr>
              <a:t>Kỹ</a:t>
            </a:r>
            <a:r>
              <a:rPr lang="en-US" sz="3200" dirty="0">
                <a:solidFill>
                  <a:srgbClr val="FFFFFF"/>
                </a:solidFill>
                <a:latin typeface="Montserrat"/>
              </a:rPr>
              <a:t> </a:t>
            </a:r>
            <a:r>
              <a:rPr lang="en-US" sz="3200" dirty="0" err="1">
                <a:solidFill>
                  <a:srgbClr val="FFFFFF"/>
                </a:solidFill>
                <a:latin typeface="Montserrat"/>
              </a:rPr>
              <a:t>thuật</a:t>
            </a:r>
            <a:r>
              <a:rPr lang="en-US" sz="3200" dirty="0">
                <a:solidFill>
                  <a:srgbClr val="FFFFFF"/>
                </a:solidFill>
                <a:latin typeface="Montserrat"/>
              </a:rPr>
              <a:t> </a:t>
            </a:r>
            <a:r>
              <a:rPr lang="en-US" sz="3200" dirty="0" err="1">
                <a:solidFill>
                  <a:srgbClr val="FFFFFF"/>
                </a:solidFill>
                <a:latin typeface="Montserrat"/>
              </a:rPr>
              <a:t>tấn</a:t>
            </a:r>
            <a:r>
              <a:rPr lang="en-US" sz="3200" dirty="0">
                <a:solidFill>
                  <a:srgbClr val="FFFFFF"/>
                </a:solidFill>
                <a:latin typeface="Montserrat"/>
              </a:rPr>
              <a:t> </a:t>
            </a:r>
            <a:r>
              <a:rPr lang="en-US" sz="3200" dirty="0" err="1">
                <a:solidFill>
                  <a:srgbClr val="FFFFFF"/>
                </a:solidFill>
                <a:latin typeface="Montserrat"/>
              </a:rPr>
              <a:t>công</a:t>
            </a:r>
            <a:r>
              <a:rPr lang="en-US" sz="3200" dirty="0">
                <a:solidFill>
                  <a:srgbClr val="FFFFFF"/>
                </a:solidFill>
                <a:latin typeface="Montserrat"/>
              </a:rPr>
              <a:t> CSRF </a:t>
            </a:r>
            <a:r>
              <a:rPr lang="en-US" sz="3200" dirty="0" err="1">
                <a:solidFill>
                  <a:srgbClr val="FFFFFF"/>
                </a:solidFill>
                <a:latin typeface="Montserrat"/>
              </a:rPr>
              <a:t>thường</a:t>
            </a:r>
            <a:r>
              <a:rPr lang="en-US" sz="3200" dirty="0">
                <a:solidFill>
                  <a:srgbClr val="FFFFFF"/>
                </a:solidFill>
                <a:latin typeface="Montserrat"/>
              </a:rPr>
              <a:t> </a:t>
            </a:r>
            <a:r>
              <a:rPr lang="en-US" sz="3200" dirty="0" err="1">
                <a:solidFill>
                  <a:srgbClr val="FFFFFF"/>
                </a:solidFill>
                <a:latin typeface="Montserrat"/>
              </a:rPr>
              <a:t>được</a:t>
            </a:r>
            <a:r>
              <a:rPr lang="en-US" sz="3200" dirty="0">
                <a:solidFill>
                  <a:srgbClr val="FFFFFF"/>
                </a:solidFill>
                <a:latin typeface="Montserrat"/>
              </a:rPr>
              <a:t> </a:t>
            </a:r>
            <a:r>
              <a:rPr lang="en-US" sz="3200" dirty="0" err="1">
                <a:solidFill>
                  <a:srgbClr val="FFFFFF"/>
                </a:solidFill>
                <a:latin typeface="Montserrat"/>
              </a:rPr>
              <a:t>sử</a:t>
            </a:r>
            <a:r>
              <a:rPr lang="en-US" sz="3200" dirty="0">
                <a:solidFill>
                  <a:srgbClr val="FFFFFF"/>
                </a:solidFill>
                <a:latin typeface="Montserrat"/>
              </a:rPr>
              <a:t> </a:t>
            </a:r>
            <a:r>
              <a:rPr lang="en-US" sz="3200" dirty="0" err="1">
                <a:solidFill>
                  <a:srgbClr val="FFFFFF"/>
                </a:solidFill>
                <a:latin typeface="Montserrat"/>
              </a:rPr>
              <a:t>dụng</a:t>
            </a:r>
            <a:r>
              <a:rPr lang="en-US" sz="3200" dirty="0">
                <a:solidFill>
                  <a:srgbClr val="FFFFFF"/>
                </a:solidFill>
                <a:latin typeface="Montserrat"/>
              </a:rPr>
              <a:t> </a:t>
            </a:r>
            <a:r>
              <a:rPr lang="en-US" sz="3200" dirty="0" err="1">
                <a:solidFill>
                  <a:srgbClr val="FFFFFF"/>
                </a:solidFill>
                <a:latin typeface="Montserrat"/>
              </a:rPr>
              <a:t>để</a:t>
            </a:r>
            <a:r>
              <a:rPr lang="en-US" sz="3200" dirty="0">
                <a:solidFill>
                  <a:srgbClr val="FFFFFF"/>
                </a:solidFill>
                <a:latin typeface="Montserrat"/>
              </a:rPr>
              <a:t> </a:t>
            </a:r>
            <a:r>
              <a:rPr lang="en-US" sz="3200" dirty="0" err="1">
                <a:solidFill>
                  <a:srgbClr val="FFFFFF"/>
                </a:solidFill>
                <a:latin typeface="Montserrat"/>
              </a:rPr>
              <a:t>đánh</a:t>
            </a:r>
            <a:r>
              <a:rPr lang="en-US" sz="3200" dirty="0">
                <a:solidFill>
                  <a:srgbClr val="FFFFFF"/>
                </a:solidFill>
                <a:latin typeface="Montserrat"/>
              </a:rPr>
              <a:t> </a:t>
            </a:r>
            <a:r>
              <a:rPr lang="en-US" sz="3200" dirty="0" err="1">
                <a:solidFill>
                  <a:srgbClr val="FFFFFF"/>
                </a:solidFill>
                <a:latin typeface="Montserrat"/>
              </a:rPr>
              <a:t>cắp</a:t>
            </a:r>
            <a:r>
              <a:rPr lang="en-US" sz="3200" dirty="0">
                <a:solidFill>
                  <a:srgbClr val="FFFFFF"/>
                </a:solidFill>
                <a:latin typeface="Montserrat"/>
              </a:rPr>
              <a:t> </a:t>
            </a:r>
            <a:r>
              <a:rPr lang="en-US" sz="3200" dirty="0" err="1">
                <a:solidFill>
                  <a:srgbClr val="FFFFFF"/>
                </a:solidFill>
                <a:latin typeface="Montserrat"/>
              </a:rPr>
              <a:t>thông</a:t>
            </a:r>
            <a:r>
              <a:rPr lang="en-US" sz="3200" dirty="0">
                <a:solidFill>
                  <a:srgbClr val="FFFFFF"/>
                </a:solidFill>
                <a:latin typeface="Montserrat"/>
              </a:rPr>
              <a:t> tin </a:t>
            </a:r>
            <a:r>
              <a:rPr lang="en-US" sz="3200" dirty="0" err="1">
                <a:solidFill>
                  <a:srgbClr val="FFFFFF"/>
                </a:solidFill>
                <a:latin typeface="Montserrat"/>
              </a:rPr>
              <a:t>cá</a:t>
            </a:r>
            <a:r>
              <a:rPr lang="en-US" sz="3200" dirty="0">
                <a:solidFill>
                  <a:srgbClr val="FFFFFF"/>
                </a:solidFill>
                <a:latin typeface="Montserrat"/>
              </a:rPr>
              <a:t> </a:t>
            </a:r>
            <a:r>
              <a:rPr lang="en-US" sz="3200" dirty="0" err="1">
                <a:solidFill>
                  <a:srgbClr val="FFFFFF"/>
                </a:solidFill>
                <a:latin typeface="Montserrat"/>
              </a:rPr>
              <a:t>nhân</a:t>
            </a:r>
            <a:r>
              <a:rPr lang="en-US" sz="3200" dirty="0">
                <a:solidFill>
                  <a:srgbClr val="FFFFFF"/>
                </a:solidFill>
                <a:latin typeface="Montserrat"/>
              </a:rPr>
              <a:t>, </a:t>
            </a:r>
            <a:r>
              <a:rPr lang="en-US" sz="3200" dirty="0" err="1">
                <a:solidFill>
                  <a:srgbClr val="FFFFFF"/>
                </a:solidFill>
                <a:latin typeface="Montserrat"/>
              </a:rPr>
              <a:t>tiền</a:t>
            </a:r>
            <a:r>
              <a:rPr lang="en-US" sz="3200" dirty="0">
                <a:solidFill>
                  <a:srgbClr val="FFFFFF"/>
                </a:solidFill>
                <a:latin typeface="Montserrat"/>
              </a:rPr>
              <a:t> </a:t>
            </a:r>
            <a:r>
              <a:rPr lang="en-US" sz="3200" dirty="0" err="1">
                <a:solidFill>
                  <a:srgbClr val="FFFFFF"/>
                </a:solidFill>
                <a:latin typeface="Montserrat"/>
              </a:rPr>
              <a:t>tài</a:t>
            </a:r>
            <a:r>
              <a:rPr lang="en-US" sz="3200" dirty="0">
                <a:solidFill>
                  <a:srgbClr val="FFFFFF"/>
                </a:solidFill>
                <a:latin typeface="Montserrat"/>
              </a:rPr>
              <a:t> </a:t>
            </a:r>
            <a:r>
              <a:rPr lang="en-US" sz="3200" dirty="0" err="1">
                <a:solidFill>
                  <a:srgbClr val="FFFFFF"/>
                </a:solidFill>
                <a:latin typeface="Montserrat"/>
              </a:rPr>
              <a:t>hoặc</a:t>
            </a:r>
            <a:r>
              <a:rPr lang="en-US" sz="3200" dirty="0">
                <a:solidFill>
                  <a:srgbClr val="FFFFFF"/>
                </a:solidFill>
                <a:latin typeface="Montserrat"/>
              </a:rPr>
              <a:t> </a:t>
            </a:r>
            <a:r>
              <a:rPr lang="en-US" sz="3200" dirty="0" err="1">
                <a:solidFill>
                  <a:srgbClr val="FFFFFF"/>
                </a:solidFill>
                <a:latin typeface="Montserrat"/>
              </a:rPr>
              <a:t>thậm</a:t>
            </a:r>
            <a:r>
              <a:rPr lang="en-US" sz="3200" dirty="0">
                <a:solidFill>
                  <a:srgbClr val="FFFFFF"/>
                </a:solidFill>
                <a:latin typeface="Montserrat"/>
              </a:rPr>
              <a:t> </a:t>
            </a:r>
            <a:r>
              <a:rPr lang="en-US" sz="3200" dirty="0" err="1">
                <a:solidFill>
                  <a:srgbClr val="FFFFFF"/>
                </a:solidFill>
                <a:latin typeface="Montserrat"/>
              </a:rPr>
              <a:t>chí</a:t>
            </a:r>
            <a:r>
              <a:rPr lang="en-US" sz="3200" dirty="0">
                <a:solidFill>
                  <a:srgbClr val="FFFFFF"/>
                </a:solidFill>
                <a:latin typeface="Montserrat"/>
              </a:rPr>
              <a:t> </a:t>
            </a:r>
            <a:r>
              <a:rPr lang="en-US" sz="3200" dirty="0" err="1">
                <a:solidFill>
                  <a:srgbClr val="FFFFFF"/>
                </a:solidFill>
                <a:latin typeface="Montserrat"/>
              </a:rPr>
              <a:t>là</a:t>
            </a:r>
            <a:r>
              <a:rPr lang="en-US" sz="3200" dirty="0">
                <a:solidFill>
                  <a:srgbClr val="FFFFFF"/>
                </a:solidFill>
                <a:latin typeface="Montserrat"/>
              </a:rPr>
              <a:t> </a:t>
            </a:r>
            <a:r>
              <a:rPr lang="en-US" sz="3200" dirty="0" err="1">
                <a:solidFill>
                  <a:srgbClr val="FFFFFF"/>
                </a:solidFill>
                <a:latin typeface="Montserrat"/>
              </a:rPr>
              <a:t>phá</a:t>
            </a:r>
            <a:r>
              <a:rPr lang="en-US" sz="3200" dirty="0">
                <a:solidFill>
                  <a:srgbClr val="FFFFFF"/>
                </a:solidFill>
                <a:latin typeface="Montserrat"/>
              </a:rPr>
              <a:t> </a:t>
            </a:r>
            <a:r>
              <a:rPr lang="en-US" sz="3200" dirty="0" err="1">
                <a:solidFill>
                  <a:srgbClr val="FFFFFF"/>
                </a:solidFill>
                <a:latin typeface="Montserrat"/>
              </a:rPr>
              <a:t>hoại</a:t>
            </a:r>
            <a:r>
              <a:rPr lang="en-US" sz="3200" dirty="0">
                <a:solidFill>
                  <a:srgbClr val="FFFFFF"/>
                </a:solidFill>
                <a:latin typeface="Montserrat"/>
              </a:rPr>
              <a:t> </a:t>
            </a:r>
            <a:r>
              <a:rPr lang="en-US" sz="3200" dirty="0" err="1">
                <a:solidFill>
                  <a:srgbClr val="FFFFFF"/>
                </a:solidFill>
                <a:latin typeface="Montserrat"/>
              </a:rPr>
              <a:t>các</a:t>
            </a:r>
            <a:r>
              <a:rPr lang="en-US" sz="3200" dirty="0">
                <a:solidFill>
                  <a:srgbClr val="FFFFFF"/>
                </a:solidFill>
                <a:latin typeface="Montserrat"/>
              </a:rPr>
              <a:t> </a:t>
            </a:r>
            <a:r>
              <a:rPr lang="en-US" sz="3200" dirty="0" err="1">
                <a:solidFill>
                  <a:srgbClr val="FFFFFF"/>
                </a:solidFill>
                <a:latin typeface="Montserrat"/>
              </a:rPr>
              <a:t>trang</a:t>
            </a:r>
            <a:r>
              <a:rPr lang="en-US" sz="3200" dirty="0">
                <a:solidFill>
                  <a:srgbClr val="FFFFFF"/>
                </a:solidFill>
                <a:latin typeface="Montserrat"/>
              </a:rPr>
              <a:t> web. </a:t>
            </a:r>
            <a:r>
              <a:rPr lang="en-US" sz="3200" dirty="0" err="1">
                <a:solidFill>
                  <a:srgbClr val="FFFFFF"/>
                </a:solidFill>
                <a:latin typeface="Montserrat"/>
              </a:rPr>
              <a:t>Điều</a:t>
            </a:r>
            <a:r>
              <a:rPr lang="en-US" sz="3200" dirty="0">
                <a:solidFill>
                  <a:srgbClr val="FFFFFF"/>
                </a:solidFill>
                <a:latin typeface="Montserrat"/>
              </a:rPr>
              <a:t> </a:t>
            </a:r>
            <a:r>
              <a:rPr lang="en-US" sz="3200" dirty="0" err="1">
                <a:solidFill>
                  <a:srgbClr val="FFFFFF"/>
                </a:solidFill>
                <a:latin typeface="Montserrat"/>
              </a:rPr>
              <a:t>này</a:t>
            </a:r>
            <a:r>
              <a:rPr lang="en-US" sz="3200" dirty="0">
                <a:solidFill>
                  <a:srgbClr val="FFFFFF"/>
                </a:solidFill>
                <a:latin typeface="Montserrat"/>
              </a:rPr>
              <a:t> </a:t>
            </a:r>
            <a:r>
              <a:rPr lang="en-US" sz="3200" dirty="0" err="1">
                <a:solidFill>
                  <a:srgbClr val="FFFFFF"/>
                </a:solidFill>
                <a:latin typeface="Montserrat"/>
              </a:rPr>
              <a:t>làm</a:t>
            </a:r>
            <a:r>
              <a:rPr lang="en-US" sz="3200" dirty="0">
                <a:solidFill>
                  <a:srgbClr val="FFFFFF"/>
                </a:solidFill>
                <a:latin typeface="Montserrat"/>
              </a:rPr>
              <a:t> </a:t>
            </a:r>
            <a:r>
              <a:rPr lang="en-US" sz="3200" dirty="0" err="1">
                <a:solidFill>
                  <a:srgbClr val="FFFFFF"/>
                </a:solidFill>
                <a:latin typeface="Montserrat"/>
              </a:rPr>
              <a:t>cho</a:t>
            </a:r>
            <a:r>
              <a:rPr lang="en-US" sz="3200" dirty="0">
                <a:solidFill>
                  <a:srgbClr val="FFFFFF"/>
                </a:solidFill>
                <a:latin typeface="Montserrat"/>
              </a:rPr>
              <a:t> CSRF </a:t>
            </a:r>
            <a:r>
              <a:rPr lang="en-US" sz="3200" dirty="0" err="1">
                <a:solidFill>
                  <a:srgbClr val="FFFFFF"/>
                </a:solidFill>
                <a:latin typeface="Montserrat"/>
              </a:rPr>
              <a:t>trở</a:t>
            </a:r>
            <a:r>
              <a:rPr lang="en-US" sz="3200" dirty="0">
                <a:solidFill>
                  <a:srgbClr val="FFFFFF"/>
                </a:solidFill>
                <a:latin typeface="Montserrat"/>
              </a:rPr>
              <a:t> </a:t>
            </a:r>
            <a:r>
              <a:rPr lang="en-US" sz="3200" dirty="0" err="1">
                <a:solidFill>
                  <a:srgbClr val="FFFFFF"/>
                </a:solidFill>
                <a:latin typeface="Montserrat"/>
              </a:rPr>
              <a:t>thành</a:t>
            </a:r>
            <a:r>
              <a:rPr lang="en-US" sz="3200" dirty="0">
                <a:solidFill>
                  <a:srgbClr val="FFFFFF"/>
                </a:solidFill>
                <a:latin typeface="Montserrat"/>
              </a:rPr>
              <a:t> </a:t>
            </a:r>
            <a:r>
              <a:rPr lang="en-US" sz="3200" dirty="0" err="1">
                <a:solidFill>
                  <a:srgbClr val="FFFFFF"/>
                </a:solidFill>
                <a:latin typeface="Montserrat"/>
              </a:rPr>
              <a:t>một</a:t>
            </a:r>
            <a:r>
              <a:rPr lang="en-US" sz="3200" dirty="0">
                <a:solidFill>
                  <a:srgbClr val="FFFFFF"/>
                </a:solidFill>
                <a:latin typeface="Montserrat"/>
              </a:rPr>
              <a:t> </a:t>
            </a:r>
            <a:r>
              <a:rPr lang="en-US" sz="3200" dirty="0" err="1">
                <a:solidFill>
                  <a:srgbClr val="FFFFFF"/>
                </a:solidFill>
                <a:latin typeface="Montserrat"/>
              </a:rPr>
              <a:t>trong</a:t>
            </a:r>
            <a:r>
              <a:rPr lang="en-US" sz="3200" dirty="0">
                <a:solidFill>
                  <a:srgbClr val="FFFFFF"/>
                </a:solidFill>
                <a:latin typeface="Montserrat"/>
              </a:rPr>
              <a:t> </a:t>
            </a:r>
            <a:r>
              <a:rPr lang="en-US" sz="3200" dirty="0" err="1">
                <a:solidFill>
                  <a:srgbClr val="FFFFFF"/>
                </a:solidFill>
                <a:latin typeface="Montserrat"/>
              </a:rPr>
              <a:t>những</a:t>
            </a:r>
            <a:r>
              <a:rPr lang="en-US" sz="3200" dirty="0">
                <a:solidFill>
                  <a:srgbClr val="FFFFFF"/>
                </a:solidFill>
                <a:latin typeface="Montserrat"/>
              </a:rPr>
              <a:t> </a:t>
            </a:r>
            <a:r>
              <a:rPr lang="en-US" sz="3200" dirty="0" err="1">
                <a:solidFill>
                  <a:srgbClr val="FFFFFF"/>
                </a:solidFill>
                <a:latin typeface="Montserrat"/>
              </a:rPr>
              <a:t>mối</a:t>
            </a:r>
            <a:r>
              <a:rPr lang="en-US" sz="3200" dirty="0">
                <a:solidFill>
                  <a:srgbClr val="FFFFFF"/>
                </a:solidFill>
                <a:latin typeface="Montserrat"/>
              </a:rPr>
              <a:t> </a:t>
            </a:r>
            <a:r>
              <a:rPr lang="en-US" sz="3200" dirty="0" err="1">
                <a:solidFill>
                  <a:srgbClr val="FFFFFF"/>
                </a:solidFill>
                <a:latin typeface="Montserrat"/>
              </a:rPr>
              <a:t>đe</a:t>
            </a:r>
            <a:r>
              <a:rPr lang="en-US" sz="3200" dirty="0">
                <a:solidFill>
                  <a:srgbClr val="FFFFFF"/>
                </a:solidFill>
                <a:latin typeface="Montserrat"/>
              </a:rPr>
              <a:t> </a:t>
            </a:r>
            <a:r>
              <a:rPr lang="en-US" sz="3200" dirty="0" err="1">
                <a:solidFill>
                  <a:srgbClr val="FFFFFF"/>
                </a:solidFill>
                <a:latin typeface="Montserrat"/>
              </a:rPr>
              <a:t>dọa</a:t>
            </a:r>
            <a:r>
              <a:rPr lang="en-US" sz="3200" dirty="0">
                <a:solidFill>
                  <a:srgbClr val="FFFFFF"/>
                </a:solidFill>
                <a:latin typeface="Montserrat"/>
              </a:rPr>
              <a:t> </a:t>
            </a:r>
            <a:r>
              <a:rPr lang="en-US" sz="3200" dirty="0" err="1">
                <a:solidFill>
                  <a:srgbClr val="FFFFFF"/>
                </a:solidFill>
                <a:latin typeface="Montserrat"/>
              </a:rPr>
              <a:t>lớn</a:t>
            </a:r>
            <a:r>
              <a:rPr lang="en-US" sz="3200" dirty="0">
                <a:solidFill>
                  <a:srgbClr val="FFFFFF"/>
                </a:solidFill>
                <a:latin typeface="Montserrat"/>
              </a:rPr>
              <a:t> </a:t>
            </a:r>
            <a:r>
              <a:rPr lang="en-US" sz="3200" dirty="0" err="1">
                <a:solidFill>
                  <a:srgbClr val="FFFFFF"/>
                </a:solidFill>
                <a:latin typeface="Montserrat"/>
              </a:rPr>
              <a:t>đối</a:t>
            </a:r>
            <a:r>
              <a:rPr lang="en-US" sz="3200" dirty="0">
                <a:solidFill>
                  <a:srgbClr val="FFFFFF"/>
                </a:solidFill>
                <a:latin typeface="Montserrat"/>
              </a:rPr>
              <a:t> </a:t>
            </a:r>
            <a:r>
              <a:rPr lang="en-US" sz="3200" dirty="0" err="1">
                <a:solidFill>
                  <a:srgbClr val="FFFFFF"/>
                </a:solidFill>
                <a:latin typeface="Montserrat"/>
              </a:rPr>
              <a:t>với</a:t>
            </a:r>
            <a:r>
              <a:rPr lang="en-US" sz="3200" dirty="0">
                <a:solidFill>
                  <a:srgbClr val="FFFFFF"/>
                </a:solidFill>
                <a:latin typeface="Montserrat"/>
              </a:rPr>
              <a:t> </a:t>
            </a:r>
            <a:r>
              <a:rPr lang="en-US" sz="3200" dirty="0" err="1">
                <a:solidFill>
                  <a:srgbClr val="FFFFFF"/>
                </a:solidFill>
                <a:latin typeface="Montserrat"/>
              </a:rPr>
              <a:t>bảo</a:t>
            </a:r>
            <a:r>
              <a:rPr lang="en-US" sz="3200" dirty="0">
                <a:solidFill>
                  <a:srgbClr val="FFFFFF"/>
                </a:solidFill>
                <a:latin typeface="Montserrat"/>
              </a:rPr>
              <a:t> </a:t>
            </a:r>
            <a:r>
              <a:rPr lang="en-US" sz="3200" dirty="0" err="1">
                <a:solidFill>
                  <a:srgbClr val="FFFFFF"/>
                </a:solidFill>
                <a:latin typeface="Montserrat"/>
              </a:rPr>
              <a:t>mật</a:t>
            </a:r>
            <a:r>
              <a:rPr lang="en-US" sz="3200" dirty="0">
                <a:solidFill>
                  <a:srgbClr val="FFFFFF"/>
                </a:solidFill>
                <a:latin typeface="Montserrat"/>
              </a:rPr>
              <a:t> web.</a:t>
            </a:r>
          </a:p>
        </p:txBody>
      </p:sp>
      <p:sp>
        <p:nvSpPr>
          <p:cNvPr id="7" name="TextBox 7"/>
          <p:cNvSpPr txBox="1"/>
          <p:nvPr/>
        </p:nvSpPr>
        <p:spPr>
          <a:xfrm>
            <a:off x="6705600" y="800100"/>
            <a:ext cx="5197344" cy="899029"/>
          </a:xfrm>
          <a:prstGeom prst="rect">
            <a:avLst/>
          </a:prstGeom>
        </p:spPr>
        <p:txBody>
          <a:bodyPr lIns="0" tIns="0" rIns="0" bIns="0" rtlCol="0" anchor="t">
            <a:spAutoFit/>
          </a:bodyPr>
          <a:lstStyle/>
          <a:p>
            <a:pPr>
              <a:lnSpc>
                <a:spcPts val="7705"/>
              </a:lnSpc>
              <a:spcBef>
                <a:spcPct val="0"/>
              </a:spcBef>
            </a:pPr>
            <a:r>
              <a:rPr lang="en-US" sz="5000" spc="-240" dirty="0">
                <a:solidFill>
                  <a:srgbClr val="16D4C8"/>
                </a:solidFill>
                <a:latin typeface="Montserrat Extra-Bold"/>
              </a:rPr>
              <a:t>GIỚI THIỆU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7268827" y="8602139"/>
            <a:ext cx="1049858" cy="262464"/>
          </a:xfrm>
          <a:prstGeom prst="rect">
            <a:avLst/>
          </a:prstGeom>
        </p:spPr>
      </p:pic>
      <p:pic>
        <p:nvPicPr>
          <p:cNvPr id="3" name="Picture 3"/>
          <p:cNvPicPr>
            <a:picLocks noChangeAspect="1"/>
          </p:cNvPicPr>
          <p:nvPr/>
        </p:nvPicPr>
        <p:blipFill>
          <a:blip r:embed="rId4">
            <a:alphaModFix amt="16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908344" y="7196586"/>
            <a:ext cx="7586015" cy="7574362"/>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593" y="1422397"/>
            <a:ext cx="1049858" cy="262464"/>
          </a:xfrm>
          <a:prstGeom prst="rect">
            <a:avLst/>
          </a:prstGeom>
        </p:spPr>
      </p:pic>
      <p:pic>
        <p:nvPicPr>
          <p:cNvPr id="5" name="Picture 5"/>
          <p:cNvPicPr>
            <a:picLocks noChangeAspect="1"/>
          </p:cNvPicPr>
          <p:nvPr/>
        </p:nvPicPr>
        <p:blipFill>
          <a:blip r:embed="rId4">
            <a:alphaModFix amt="16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610329" y="-4483948"/>
            <a:ext cx="7586015" cy="7574362"/>
          </a:xfrm>
          <a:prstGeom prst="rect">
            <a:avLst/>
          </a:prstGeom>
        </p:spPr>
      </p:pic>
      <p:sp>
        <p:nvSpPr>
          <p:cNvPr id="6" name="TextBox 6"/>
          <p:cNvSpPr txBox="1"/>
          <p:nvPr/>
        </p:nvSpPr>
        <p:spPr>
          <a:xfrm>
            <a:off x="1028793" y="3194584"/>
            <a:ext cx="16374543" cy="4449808"/>
          </a:xfrm>
          <a:prstGeom prst="rect">
            <a:avLst/>
          </a:prstGeom>
        </p:spPr>
        <p:txBody>
          <a:bodyPr lIns="0" tIns="0" rIns="0" bIns="0" rtlCol="0" anchor="t">
            <a:spAutoFit/>
          </a:bodyPr>
          <a:lstStyle/>
          <a:p>
            <a:pPr algn="just">
              <a:lnSpc>
                <a:spcPts val="7137"/>
              </a:lnSpc>
            </a:pPr>
            <a:r>
              <a:rPr lang="vi-VN" sz="3200" dirty="0">
                <a:solidFill>
                  <a:srgbClr val="FFFFFF"/>
                </a:solidFill>
                <a:latin typeface="Montserrat"/>
              </a:rPr>
              <a:t>Có nhiều cách để thực hiện tấn công CSRF, ví dụ như tấn công qua email, tấn công qua trình duyệt web, tấn công qua các ứng dụng di động... Tuy nhiên, các cách tấn công này đều có chung một điểm: kẻ tấn công đều lợi dụng quyền truy cập của người dùng vào trang web nào đó để thực hiện các hành động độc hại.</a:t>
            </a:r>
            <a:endParaRPr lang="en-US" sz="3200" dirty="0">
              <a:solidFill>
                <a:srgbClr val="FFFFFF"/>
              </a:solidFill>
              <a:latin typeface="Montserrat"/>
            </a:endParaRPr>
          </a:p>
        </p:txBody>
      </p:sp>
      <p:sp>
        <p:nvSpPr>
          <p:cNvPr id="7" name="TextBox 7"/>
          <p:cNvSpPr txBox="1"/>
          <p:nvPr/>
        </p:nvSpPr>
        <p:spPr>
          <a:xfrm>
            <a:off x="4876565" y="1104114"/>
            <a:ext cx="12506327" cy="899029"/>
          </a:xfrm>
          <a:prstGeom prst="rect">
            <a:avLst/>
          </a:prstGeom>
        </p:spPr>
        <p:txBody>
          <a:bodyPr wrap="square" lIns="0" tIns="0" rIns="0" bIns="0" rtlCol="0" anchor="t">
            <a:spAutoFit/>
          </a:bodyPr>
          <a:lstStyle/>
          <a:p>
            <a:pPr>
              <a:lnSpc>
                <a:spcPts val="7705"/>
              </a:lnSpc>
              <a:spcBef>
                <a:spcPct val="0"/>
              </a:spcBef>
            </a:pPr>
            <a:r>
              <a:rPr lang="en-US" sz="5000" spc="-240" dirty="0" err="1">
                <a:solidFill>
                  <a:srgbClr val="16D4C8"/>
                </a:solidFill>
                <a:latin typeface="Montserrat Extra-Bold"/>
              </a:rPr>
              <a:t>Cách</a:t>
            </a:r>
            <a:endParaRPr lang="en-US" sz="5000" spc="-240" dirty="0">
              <a:solidFill>
                <a:srgbClr val="16D4C8"/>
              </a:solidFill>
              <a:latin typeface="Montserrat Extra-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7268827" y="8602139"/>
            <a:ext cx="1049858" cy="262464"/>
          </a:xfrm>
          <a:prstGeom prst="rect">
            <a:avLst/>
          </a:prstGeom>
        </p:spPr>
      </p:pic>
      <p:pic>
        <p:nvPicPr>
          <p:cNvPr id="3" name="Picture 3"/>
          <p:cNvPicPr>
            <a:picLocks noChangeAspect="1"/>
          </p:cNvPicPr>
          <p:nvPr/>
        </p:nvPicPr>
        <p:blipFill>
          <a:blip r:embed="rId4">
            <a:alphaModFix amt="16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908344" y="7196586"/>
            <a:ext cx="7586015" cy="7574362"/>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5400000">
            <a:off x="-1593" y="1422397"/>
            <a:ext cx="1049858" cy="262464"/>
          </a:xfrm>
          <a:prstGeom prst="rect">
            <a:avLst/>
          </a:prstGeom>
        </p:spPr>
      </p:pic>
      <p:pic>
        <p:nvPicPr>
          <p:cNvPr id="5" name="Picture 5"/>
          <p:cNvPicPr>
            <a:picLocks noChangeAspect="1"/>
          </p:cNvPicPr>
          <p:nvPr/>
        </p:nvPicPr>
        <p:blipFill>
          <a:blip r:embed="rId4">
            <a:alphaModFix amt="16000"/>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3610329" y="-4483948"/>
            <a:ext cx="7586015" cy="7574362"/>
          </a:xfrm>
          <a:prstGeom prst="rect">
            <a:avLst/>
          </a:prstGeom>
        </p:spPr>
      </p:pic>
      <p:sp>
        <p:nvSpPr>
          <p:cNvPr id="6" name="TextBox 6"/>
          <p:cNvSpPr txBox="1"/>
          <p:nvPr/>
        </p:nvSpPr>
        <p:spPr>
          <a:xfrm>
            <a:off x="956728" y="3582247"/>
            <a:ext cx="16374543" cy="4426276"/>
          </a:xfrm>
          <a:prstGeom prst="rect">
            <a:avLst/>
          </a:prstGeom>
        </p:spPr>
        <p:txBody>
          <a:bodyPr lIns="0" tIns="0" rIns="0" bIns="0" rtlCol="0" anchor="t">
            <a:spAutoFit/>
          </a:bodyPr>
          <a:lstStyle/>
          <a:p>
            <a:pPr marL="425675" lvl="1" algn="just">
              <a:lnSpc>
                <a:spcPts val="7137"/>
              </a:lnSpc>
            </a:pPr>
            <a:r>
              <a:rPr lang="vi-VN" sz="3200" dirty="0">
                <a:solidFill>
                  <a:srgbClr val="FFFFFF"/>
                </a:solidFill>
                <a:latin typeface="Montserrat"/>
              </a:rPr>
              <a:t>Để hiểu rõ hơn về cách tấn công CSRF hoạt động, ta có thể phân tích từng bước của quá trình này. Đầu tiên, kẻ tấn công tạo ra một yêu cầu giả mạo bằng cách lợi dụng quyền truy cập của người dùng vào trang web nào đó. Sau đó, kẻ tấn công gửi yêu cầu này đến máy chủ của trang web đó, trong khi đó người dùng không hề hay biết về việc này.</a:t>
            </a:r>
          </a:p>
        </p:txBody>
      </p:sp>
      <p:sp>
        <p:nvSpPr>
          <p:cNvPr id="7" name="TextBox 7"/>
          <p:cNvSpPr txBox="1"/>
          <p:nvPr/>
        </p:nvSpPr>
        <p:spPr>
          <a:xfrm>
            <a:off x="1985426" y="1179529"/>
            <a:ext cx="14317145" cy="899029"/>
          </a:xfrm>
          <a:prstGeom prst="rect">
            <a:avLst/>
          </a:prstGeom>
        </p:spPr>
        <p:txBody>
          <a:bodyPr wrap="square" lIns="0" tIns="0" rIns="0" bIns="0" rtlCol="0" anchor="t">
            <a:spAutoFit/>
          </a:bodyPr>
          <a:lstStyle/>
          <a:p>
            <a:pPr algn="ctr">
              <a:lnSpc>
                <a:spcPts val="7705"/>
              </a:lnSpc>
              <a:spcBef>
                <a:spcPct val="0"/>
              </a:spcBef>
            </a:pPr>
            <a:r>
              <a:rPr lang="en-US" sz="5000" spc="-240" dirty="0" err="1">
                <a:solidFill>
                  <a:srgbClr val="16D4C8"/>
                </a:solidFill>
                <a:latin typeface="Montserrat Extra-Bold"/>
              </a:rPr>
              <a:t>Phân</a:t>
            </a:r>
            <a:r>
              <a:rPr lang="en-US" sz="5000" spc="-240" dirty="0">
                <a:solidFill>
                  <a:srgbClr val="16D4C8"/>
                </a:solidFill>
                <a:latin typeface="Montserrat Extra-Bold"/>
              </a:rPr>
              <a:t> </a:t>
            </a:r>
            <a:r>
              <a:rPr lang="en-US" sz="5000" spc="-240" dirty="0" err="1">
                <a:solidFill>
                  <a:srgbClr val="16D4C8"/>
                </a:solidFill>
                <a:latin typeface="Montserrat Extra-Bold"/>
              </a:rPr>
              <a:t>tích</a:t>
            </a:r>
            <a:r>
              <a:rPr lang="en-US" sz="5000" spc="-240" dirty="0">
                <a:solidFill>
                  <a:srgbClr val="16D4C8"/>
                </a:solidFill>
                <a:latin typeface="Montserrat Extra-Bold"/>
              </a:rPr>
              <a:t> chi </a:t>
            </a:r>
            <a:r>
              <a:rPr lang="en-US" sz="5000" spc="-240" dirty="0" err="1">
                <a:solidFill>
                  <a:srgbClr val="16D4C8"/>
                </a:solidFill>
                <a:latin typeface="Montserrat Extra-Bold"/>
              </a:rPr>
              <a:t>tiết</a:t>
            </a:r>
            <a:r>
              <a:rPr lang="en-US" sz="5000" spc="-240" dirty="0">
                <a:solidFill>
                  <a:srgbClr val="16D4C8"/>
                </a:solidFill>
                <a:latin typeface="Montserrat Extra-Bold"/>
              </a:rPr>
              <a:t> </a:t>
            </a:r>
            <a:r>
              <a:rPr lang="en-US" sz="5000" spc="-240" dirty="0" err="1">
                <a:solidFill>
                  <a:srgbClr val="16D4C8"/>
                </a:solidFill>
                <a:latin typeface="Montserrat Extra-Bold"/>
              </a:rPr>
              <a:t>kỹ</a:t>
            </a:r>
            <a:r>
              <a:rPr lang="en-US" sz="5000" spc="-240" dirty="0">
                <a:solidFill>
                  <a:srgbClr val="16D4C8"/>
                </a:solidFill>
                <a:latin typeface="Montserrat Extra-Bold"/>
              </a:rPr>
              <a:t> </a:t>
            </a:r>
            <a:r>
              <a:rPr lang="en-US" sz="5000" spc="-240" dirty="0" err="1">
                <a:solidFill>
                  <a:srgbClr val="16D4C8"/>
                </a:solidFill>
                <a:latin typeface="Montserrat Extra-Bold"/>
              </a:rPr>
              <a:t>thuật</a:t>
            </a:r>
            <a:r>
              <a:rPr lang="en-US" sz="5000" spc="-240" dirty="0">
                <a:solidFill>
                  <a:srgbClr val="16D4C8"/>
                </a:solidFill>
                <a:latin typeface="Montserrat Extra-Bold"/>
              </a:rPr>
              <a:t> </a:t>
            </a:r>
            <a:r>
              <a:rPr lang="en-US" sz="5000" spc="-240" dirty="0" err="1">
                <a:solidFill>
                  <a:srgbClr val="16D4C8"/>
                </a:solidFill>
                <a:latin typeface="Montserrat Extra-Bold"/>
              </a:rPr>
              <a:t>tấn</a:t>
            </a:r>
            <a:r>
              <a:rPr lang="en-US" sz="5000" spc="-240" dirty="0">
                <a:solidFill>
                  <a:srgbClr val="16D4C8"/>
                </a:solidFill>
                <a:latin typeface="Montserrat Extra-Bold"/>
              </a:rPr>
              <a:t> </a:t>
            </a:r>
            <a:r>
              <a:rPr lang="en-US" sz="5000" spc="-240" dirty="0" err="1">
                <a:solidFill>
                  <a:srgbClr val="16D4C8"/>
                </a:solidFill>
                <a:latin typeface="Montserrat Extra-Bold"/>
              </a:rPr>
              <a:t>công</a:t>
            </a:r>
            <a:r>
              <a:rPr lang="en-US" sz="5000" spc="-240" dirty="0">
                <a:solidFill>
                  <a:srgbClr val="16D4C8"/>
                </a:solidFill>
                <a:latin typeface="Montserrat Extra-Bold"/>
              </a:rPr>
              <a:t> CSRF</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9191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8142" r="2968"/>
          <a:stretch>
            <a:fillRect/>
          </a:stretch>
        </p:blipFill>
        <p:spPr>
          <a:xfrm>
            <a:off x="0" y="0"/>
            <a:ext cx="9144000" cy="10287000"/>
          </a:xfrm>
          <a:prstGeom prst="rect">
            <a:avLst/>
          </a:prstGeom>
        </p:spPr>
      </p:pic>
      <p:sp>
        <p:nvSpPr>
          <p:cNvPr id="3" name="TextBox 3"/>
          <p:cNvSpPr txBox="1"/>
          <p:nvPr/>
        </p:nvSpPr>
        <p:spPr>
          <a:xfrm>
            <a:off x="9615170" y="4533635"/>
            <a:ext cx="8115300" cy="1257830"/>
          </a:xfrm>
          <a:prstGeom prst="rect">
            <a:avLst/>
          </a:prstGeom>
        </p:spPr>
        <p:txBody>
          <a:bodyPr lIns="0" tIns="0" rIns="0" bIns="0" rtlCol="0" anchor="t">
            <a:spAutoFit/>
          </a:bodyPr>
          <a:lstStyle/>
          <a:p>
            <a:pPr>
              <a:lnSpc>
                <a:spcPts val="4970"/>
              </a:lnSpc>
              <a:spcBef>
                <a:spcPct val="0"/>
              </a:spcBef>
            </a:pPr>
            <a:r>
              <a:rPr lang="en-US" sz="4437" spc="-155">
                <a:solidFill>
                  <a:srgbClr val="16D4C8"/>
                </a:solidFill>
                <a:latin typeface="Montserrat Extra-Bold"/>
              </a:rPr>
              <a:t>DEMO KỸ THUẬT TẤN CÔNG VÀ CÁCH PHÒNG CHỐNG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300</TotalTime>
  <Words>362</Words>
  <Application>Microsoft Office PowerPoint</Application>
  <PresentationFormat>Custom</PresentationFormat>
  <Paragraphs>20</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Montserrat Extra-Bold Bold</vt:lpstr>
      <vt:lpstr>Montserrat Extra-Bold</vt:lpstr>
      <vt:lpstr>Calibri</vt:lpstr>
      <vt:lpstr>Montserrat Bold</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Kỹ thuật tấn công CSRF và cách phòng chống</dc:title>
  <cp:lastModifiedBy>Dũng</cp:lastModifiedBy>
  <cp:revision>2</cp:revision>
  <dcterms:created xsi:type="dcterms:W3CDTF">2006-08-16T00:00:00Z</dcterms:created>
  <dcterms:modified xsi:type="dcterms:W3CDTF">2023-04-24T01:30:05Z</dcterms:modified>
  <dc:identifier>DAFgEAE6IzA</dc:identifier>
</cp:coreProperties>
</file>

<file path=docProps/thumbnail.jpeg>
</file>